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 id="259"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42A78-1903-4155-A388-BB8E33880C82}" v="23" dt="2024-12-10T15:05:37.444"/>
    <p1510:client id="{5162C733-0823-698A-2E39-33F73D3A8274}" v="1124" dt="2024-12-10T04:41:45.739"/>
    <p1510:client id="{F8D306D7-64B9-4E58-B087-7842B68CE64D}" v="1820" dt="2024-12-10T15:59:35.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 Id="rId9"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6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713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501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855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5534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701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467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9292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883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829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07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12/10/2024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6656288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282346"/>
            <a:ext cx="5311759" cy="1033669"/>
          </a:xfrm>
        </p:spPr>
        <p:txBody>
          <a:bodyPr>
            <a:normAutofit/>
          </a:bodyP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4000">
                <a:solidFill>
                  <a:srgbClr val="FFFFFF"/>
                </a:solidFill>
              </a:rPr>
              <a:t>Outdoor AR Navigation</a:t>
            </a:r>
          </a:p>
        </p:txBody>
      </p:sp>
      <p:pic>
        <p:nvPicPr>
          <p:cNvPr id="4" name="Content Placeholder 3" descr="Alliance Partners - Assistive Technology Industry Association">
            <a:extLst>
              <a:ext uri="{FF2B5EF4-FFF2-40B4-BE49-F238E27FC236}">
                <a16:creationId xmlns:a16="http://schemas.microsoft.com/office/drawing/2014/main" id="{D26AB656-A12C-4A53-87B6-A9BB17366718}"/>
              </a:ext>
            </a:extLst>
          </p:cNvPr>
          <p:cNvPicPr>
            <a:picLocks noGrp="1" noChangeAspect="1"/>
          </p:cNvPicPr>
          <p:nvPr>
            <p:ph idx="1"/>
          </p:nvPr>
        </p:nvPicPr>
        <p:blipFill>
          <a:blip r:embed="rId2"/>
          <a:stretch>
            <a:fillRect/>
          </a:stretch>
        </p:blipFill>
        <p:spPr>
          <a:xfrm>
            <a:off x="7698780" y="76585"/>
            <a:ext cx="4188420" cy="1439741"/>
          </a:xfrm>
          <a:prstGeom prst="rect">
            <a:avLst/>
          </a:prstGeom>
          <a:ln>
            <a:noFill/>
          </a:ln>
        </p:spPr>
      </p:pic>
      <p:sp>
        <p:nvSpPr>
          <p:cNvPr id="9" name="TextBox 8">
            <a:extLst>
              <a:ext uri="{FF2B5EF4-FFF2-40B4-BE49-F238E27FC236}">
                <a16:creationId xmlns:a16="http://schemas.microsoft.com/office/drawing/2014/main" id="{C9E30514-8621-073B-AAB9-A74B7B9FF1FF}"/>
              </a:ext>
            </a:extLst>
          </p:cNvPr>
          <p:cNvSpPr txBox="1"/>
          <p:nvPr/>
        </p:nvSpPr>
        <p:spPr>
          <a:xfrm>
            <a:off x="239394" y="1709475"/>
            <a:ext cx="702358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Project Statement:</a:t>
            </a:r>
          </a:p>
          <a:p>
            <a:endParaRPr lang="en-US" b="1"/>
          </a:p>
          <a:p>
            <a:r>
              <a:rPr lang="en-US" b="1" i="1" err="1">
                <a:highlight>
                  <a:srgbClr val="00FFFF"/>
                </a:highlight>
              </a:rPr>
              <a:t>RERC</a:t>
            </a:r>
            <a:r>
              <a:rPr lang="en-US" b="1" i="1">
                <a:highlight>
                  <a:srgbClr val="00FFFF"/>
                </a:highlight>
              </a:rPr>
              <a:t> on </a:t>
            </a:r>
            <a:r>
              <a:rPr lang="en-US" b="1" i="1" err="1">
                <a:highlight>
                  <a:srgbClr val="00FFFF"/>
                </a:highlight>
              </a:rPr>
              <a:t>AAC</a:t>
            </a:r>
            <a:r>
              <a:rPr lang="en-US" b="1"/>
              <a:t> </a:t>
            </a:r>
            <a:r>
              <a:rPr lang="en-US"/>
              <a:t>(</a:t>
            </a:r>
            <a:r>
              <a:rPr lang="en-US" i="1">
                <a:ea typeface="+mn-lt"/>
                <a:cs typeface="+mn-lt"/>
              </a:rPr>
              <a:t>Rehabilitation Engineering Research Center on Augmentative and Alternative Communication</a:t>
            </a:r>
            <a:r>
              <a:rPr lang="en-US">
                <a:ea typeface="+mn-lt"/>
                <a:cs typeface="+mn-lt"/>
              </a:rPr>
              <a:t>) </a:t>
            </a:r>
          </a:p>
          <a:p>
            <a:endParaRPr lang="en-US">
              <a:ea typeface="+mn-lt"/>
              <a:cs typeface="+mn-lt"/>
            </a:endParaRPr>
          </a:p>
          <a:p>
            <a:r>
              <a:rPr lang="en-US">
                <a:ea typeface="+mn-lt"/>
                <a:cs typeface="+mn-lt"/>
              </a:rPr>
              <a:t>A collaborative center committed to advancing knowledge and producing innovative engineering solutions in </a:t>
            </a:r>
            <a:r>
              <a:rPr lang="en-US" b="1" i="1">
                <a:highlight>
                  <a:srgbClr val="00FFFF"/>
                </a:highlight>
                <a:ea typeface="+mn-lt"/>
                <a:cs typeface="+mn-lt"/>
              </a:rPr>
              <a:t>augmentative and alternative communication</a:t>
            </a:r>
            <a:r>
              <a:rPr lang="en-US">
                <a:ea typeface="+mn-lt"/>
                <a:cs typeface="+mn-lt"/>
              </a:rPr>
              <a:t> (</a:t>
            </a:r>
            <a:r>
              <a:rPr lang="en-US" i="1" err="1">
                <a:ea typeface="+mn-lt"/>
                <a:cs typeface="+mn-lt"/>
              </a:rPr>
              <a:t>AAC</a:t>
            </a:r>
            <a:r>
              <a:rPr lang="en-US">
                <a:ea typeface="+mn-lt"/>
                <a:cs typeface="+mn-lt"/>
              </a:rPr>
              <a:t>) to improve outcomes for children and adults with both developmental and acquired disabilities.</a:t>
            </a:r>
          </a:p>
          <a:p>
            <a:endParaRPr lang="en-US"/>
          </a:p>
          <a:p>
            <a:r>
              <a:rPr lang="en-US"/>
              <a:t>In ongoing research efforts, they want to </a:t>
            </a:r>
            <a:r>
              <a:rPr lang="en-US" b="1" i="1">
                <a:highlight>
                  <a:srgbClr val="00FFFF"/>
                </a:highlight>
              </a:rPr>
              <a:t>develop tools to integrate augmented reality into GPS navigation</a:t>
            </a:r>
            <a:r>
              <a:rPr lang="en-US"/>
              <a:t> for day-to-day use in local devices (i.e., phones, tablets). </a:t>
            </a:r>
          </a:p>
          <a:p>
            <a:endParaRPr lang="en-US"/>
          </a:p>
          <a:p>
            <a:r>
              <a:rPr lang="en-US" b="1" err="1"/>
              <a:t>RERC</a:t>
            </a:r>
            <a:r>
              <a:rPr lang="en-US" b="1"/>
              <a:t> on </a:t>
            </a:r>
            <a:r>
              <a:rPr lang="en-US" b="1" err="1"/>
              <a:t>AAC's</a:t>
            </a:r>
            <a:r>
              <a:rPr lang="en-US" b="1"/>
              <a:t> goal is to develop a custom app to navigate in the outside world through augmented reality on tablets and smartphones.</a:t>
            </a:r>
          </a:p>
        </p:txBody>
      </p:sp>
      <p:pic>
        <p:nvPicPr>
          <p:cNvPr id="17" name="Picture 16">
            <a:extLst>
              <a:ext uri="{FF2B5EF4-FFF2-40B4-BE49-F238E27FC236}">
                <a16:creationId xmlns:a16="http://schemas.microsoft.com/office/drawing/2014/main" id="{289103F4-1634-653F-DC8D-8643328BED5A}"/>
              </a:ext>
            </a:extLst>
          </p:cNvPr>
          <p:cNvPicPr>
            <a:picLocks noChangeAspect="1"/>
          </p:cNvPicPr>
          <p:nvPr/>
        </p:nvPicPr>
        <p:blipFill>
          <a:blip r:embed="rId3"/>
          <a:stretch>
            <a:fillRect/>
          </a:stretch>
        </p:blipFill>
        <p:spPr>
          <a:xfrm>
            <a:off x="9789613" y="4552716"/>
            <a:ext cx="1165085" cy="1118169"/>
          </a:xfrm>
          <a:prstGeom prst="rect">
            <a:avLst/>
          </a:prstGeom>
        </p:spPr>
      </p:pic>
      <p:pic>
        <p:nvPicPr>
          <p:cNvPr id="19" name="Picture 18">
            <a:extLst>
              <a:ext uri="{FF2B5EF4-FFF2-40B4-BE49-F238E27FC236}">
                <a16:creationId xmlns:a16="http://schemas.microsoft.com/office/drawing/2014/main" id="{22650922-5DBD-CD71-EB71-423541FC54FE}"/>
              </a:ext>
            </a:extLst>
          </p:cNvPr>
          <p:cNvPicPr>
            <a:picLocks noChangeAspect="1"/>
          </p:cNvPicPr>
          <p:nvPr/>
        </p:nvPicPr>
        <p:blipFill>
          <a:blip r:embed="rId4"/>
          <a:stretch>
            <a:fillRect/>
          </a:stretch>
        </p:blipFill>
        <p:spPr>
          <a:xfrm>
            <a:off x="10494504" y="2681296"/>
            <a:ext cx="942922" cy="1090831"/>
          </a:xfrm>
          <a:prstGeom prst="rect">
            <a:avLst/>
          </a:prstGeom>
        </p:spPr>
      </p:pic>
      <p:pic>
        <p:nvPicPr>
          <p:cNvPr id="21" name="Picture 20">
            <a:extLst>
              <a:ext uri="{FF2B5EF4-FFF2-40B4-BE49-F238E27FC236}">
                <a16:creationId xmlns:a16="http://schemas.microsoft.com/office/drawing/2014/main" id="{A2E78E43-37BB-4FEB-C296-C23F462E7275}"/>
              </a:ext>
            </a:extLst>
          </p:cNvPr>
          <p:cNvPicPr>
            <a:picLocks noChangeAspect="1"/>
          </p:cNvPicPr>
          <p:nvPr/>
        </p:nvPicPr>
        <p:blipFill>
          <a:blip r:embed="rId5"/>
          <a:stretch>
            <a:fillRect/>
          </a:stretch>
        </p:blipFill>
        <p:spPr>
          <a:xfrm>
            <a:off x="8406357" y="4562027"/>
            <a:ext cx="1118169" cy="1118169"/>
          </a:xfrm>
          <a:prstGeom prst="rect">
            <a:avLst/>
          </a:prstGeom>
        </p:spPr>
      </p:pic>
      <p:pic>
        <p:nvPicPr>
          <p:cNvPr id="23" name="Picture 22">
            <a:extLst>
              <a:ext uri="{FF2B5EF4-FFF2-40B4-BE49-F238E27FC236}">
                <a16:creationId xmlns:a16="http://schemas.microsoft.com/office/drawing/2014/main" id="{3860DF8B-CF76-4859-BB01-B47CF514B300}"/>
              </a:ext>
            </a:extLst>
          </p:cNvPr>
          <p:cNvPicPr>
            <a:picLocks noChangeAspect="1"/>
          </p:cNvPicPr>
          <p:nvPr/>
        </p:nvPicPr>
        <p:blipFill>
          <a:blip r:embed="rId6"/>
          <a:stretch>
            <a:fillRect/>
          </a:stretch>
        </p:blipFill>
        <p:spPr>
          <a:xfrm>
            <a:off x="7262975" y="4552717"/>
            <a:ext cx="929478" cy="1118169"/>
          </a:xfrm>
          <a:prstGeom prst="rect">
            <a:avLst/>
          </a:prstGeom>
        </p:spPr>
      </p:pic>
      <p:pic>
        <p:nvPicPr>
          <p:cNvPr id="25" name="Picture 24">
            <a:extLst>
              <a:ext uri="{FF2B5EF4-FFF2-40B4-BE49-F238E27FC236}">
                <a16:creationId xmlns:a16="http://schemas.microsoft.com/office/drawing/2014/main" id="{0D2BF947-B95B-7473-2B57-ECDFA6CB4486}"/>
              </a:ext>
            </a:extLst>
          </p:cNvPr>
          <p:cNvPicPr>
            <a:picLocks noChangeAspect="1"/>
          </p:cNvPicPr>
          <p:nvPr/>
        </p:nvPicPr>
        <p:blipFill>
          <a:blip r:embed="rId7"/>
          <a:stretch>
            <a:fillRect/>
          </a:stretch>
        </p:blipFill>
        <p:spPr>
          <a:xfrm>
            <a:off x="7481544" y="2681296"/>
            <a:ext cx="1095527" cy="1095527"/>
          </a:xfrm>
          <a:prstGeom prst="rect">
            <a:avLst/>
          </a:prstGeom>
        </p:spPr>
      </p:pic>
      <p:sp>
        <p:nvSpPr>
          <p:cNvPr id="26" name="TextBox 25">
            <a:extLst>
              <a:ext uri="{FF2B5EF4-FFF2-40B4-BE49-F238E27FC236}">
                <a16:creationId xmlns:a16="http://schemas.microsoft.com/office/drawing/2014/main" id="{46CE12C0-6783-4B99-CC47-96C5C4BFE926}"/>
              </a:ext>
            </a:extLst>
          </p:cNvPr>
          <p:cNvSpPr txBox="1"/>
          <p:nvPr/>
        </p:nvSpPr>
        <p:spPr>
          <a:xfrm>
            <a:off x="9145737" y="1995993"/>
            <a:ext cx="1348767" cy="400110"/>
          </a:xfrm>
          <a:prstGeom prst="rect">
            <a:avLst/>
          </a:prstGeom>
          <a:noFill/>
        </p:spPr>
        <p:txBody>
          <a:bodyPr wrap="none" rtlCol="0">
            <a:spAutoFit/>
          </a:bodyPr>
          <a:lstStyle/>
          <a:p>
            <a:r>
              <a:rPr lang="en-US" sz="2000" b="1"/>
              <a:t>Our team:</a:t>
            </a:r>
          </a:p>
        </p:txBody>
      </p:sp>
      <p:sp>
        <p:nvSpPr>
          <p:cNvPr id="27" name="TextBox 26">
            <a:extLst>
              <a:ext uri="{FF2B5EF4-FFF2-40B4-BE49-F238E27FC236}">
                <a16:creationId xmlns:a16="http://schemas.microsoft.com/office/drawing/2014/main" id="{0E8BC600-911B-9C9E-423C-0A0310775194}"/>
              </a:ext>
            </a:extLst>
          </p:cNvPr>
          <p:cNvSpPr txBox="1"/>
          <p:nvPr/>
        </p:nvSpPr>
        <p:spPr>
          <a:xfrm>
            <a:off x="7344142" y="3915447"/>
            <a:ext cx="4360768" cy="369332"/>
          </a:xfrm>
          <a:prstGeom prst="rect">
            <a:avLst/>
          </a:prstGeom>
          <a:noFill/>
        </p:spPr>
        <p:txBody>
          <a:bodyPr wrap="square" rtlCol="0">
            <a:spAutoFit/>
          </a:bodyPr>
          <a:lstStyle/>
          <a:p>
            <a:r>
              <a:rPr lang="en-US" sz="900" err="1"/>
              <a:t>Jahson</a:t>
            </a:r>
            <a:r>
              <a:rPr lang="en-US" sz="900"/>
              <a:t> Gonzalez-Allie	   Bingsong Yu	                         Walter </a:t>
            </a:r>
            <a:r>
              <a:rPr lang="en-US" sz="900" err="1"/>
              <a:t>Morazan</a:t>
            </a:r>
            <a:r>
              <a:rPr lang="en-US" sz="900"/>
              <a:t>		</a:t>
            </a:r>
          </a:p>
        </p:txBody>
      </p:sp>
      <p:pic>
        <p:nvPicPr>
          <p:cNvPr id="29" name="Picture 28">
            <a:extLst>
              <a:ext uri="{FF2B5EF4-FFF2-40B4-BE49-F238E27FC236}">
                <a16:creationId xmlns:a16="http://schemas.microsoft.com/office/drawing/2014/main" id="{31107A22-67E0-B86F-4199-7D1A3651B345}"/>
              </a:ext>
            </a:extLst>
          </p:cNvPr>
          <p:cNvPicPr>
            <a:picLocks noChangeAspect="1"/>
          </p:cNvPicPr>
          <p:nvPr/>
        </p:nvPicPr>
        <p:blipFill>
          <a:blip r:embed="rId8"/>
          <a:stretch>
            <a:fillRect/>
          </a:stretch>
        </p:blipFill>
        <p:spPr>
          <a:xfrm>
            <a:off x="9004049" y="2681296"/>
            <a:ext cx="1192714" cy="1090831"/>
          </a:xfrm>
          <a:prstGeom prst="rect">
            <a:avLst/>
          </a:prstGeom>
        </p:spPr>
      </p:pic>
      <p:pic>
        <p:nvPicPr>
          <p:cNvPr id="31" name="Picture 30">
            <a:extLst>
              <a:ext uri="{FF2B5EF4-FFF2-40B4-BE49-F238E27FC236}">
                <a16:creationId xmlns:a16="http://schemas.microsoft.com/office/drawing/2014/main" id="{A65C9359-4F4A-76C9-0DC7-E50F9EA32220}"/>
              </a:ext>
            </a:extLst>
          </p:cNvPr>
          <p:cNvPicPr>
            <a:picLocks noChangeAspect="1"/>
          </p:cNvPicPr>
          <p:nvPr/>
        </p:nvPicPr>
        <p:blipFill>
          <a:blip r:embed="rId9"/>
          <a:stretch>
            <a:fillRect/>
          </a:stretch>
        </p:blipFill>
        <p:spPr>
          <a:xfrm>
            <a:off x="11128644" y="4546953"/>
            <a:ext cx="1018730" cy="1148316"/>
          </a:xfrm>
          <a:prstGeom prst="rect">
            <a:avLst/>
          </a:prstGeom>
        </p:spPr>
      </p:pic>
      <p:sp>
        <p:nvSpPr>
          <p:cNvPr id="32" name="TextBox 31">
            <a:extLst>
              <a:ext uri="{FF2B5EF4-FFF2-40B4-BE49-F238E27FC236}">
                <a16:creationId xmlns:a16="http://schemas.microsoft.com/office/drawing/2014/main" id="{F0D2AA8C-EF41-1AAE-F520-0AEF22D0EA7D}"/>
              </a:ext>
            </a:extLst>
          </p:cNvPr>
          <p:cNvSpPr txBox="1"/>
          <p:nvPr/>
        </p:nvSpPr>
        <p:spPr>
          <a:xfrm>
            <a:off x="7262975" y="6018097"/>
            <a:ext cx="5345544" cy="215444"/>
          </a:xfrm>
          <a:prstGeom prst="rect">
            <a:avLst/>
          </a:prstGeom>
          <a:noFill/>
        </p:spPr>
        <p:txBody>
          <a:bodyPr wrap="square" rtlCol="0">
            <a:spAutoFit/>
          </a:bodyPr>
          <a:lstStyle/>
          <a:p>
            <a:r>
              <a:rPr lang="en-US" sz="800"/>
              <a:t>Rashid </a:t>
            </a:r>
            <a:r>
              <a:rPr lang="en-US" sz="800" err="1"/>
              <a:t>Alshurafa</a:t>
            </a:r>
            <a:r>
              <a:rPr lang="en-US" sz="800"/>
              <a:t>	               Avish </a:t>
            </a:r>
            <a:r>
              <a:rPr lang="en-US" sz="800" err="1"/>
              <a:t>Shakwala</a:t>
            </a:r>
            <a:r>
              <a:rPr lang="en-US" sz="800"/>
              <a:t> </a:t>
            </a:r>
            <a:r>
              <a:rPr lang="en-US" sz="800" b="1">
                <a:solidFill>
                  <a:srgbClr val="FFFFFF"/>
                </a:solidFill>
                <a:latin typeface="Segoe UI" panose="020B0502040204020203" pitchFamily="34" charset="0"/>
              </a:rPr>
              <a:t>s</a:t>
            </a:r>
            <a:r>
              <a:rPr lang="en-US" sz="800"/>
              <a:t>	Amaan </a:t>
            </a:r>
            <a:r>
              <a:rPr lang="en-US" sz="800" err="1"/>
              <a:t>Barmare</a:t>
            </a:r>
            <a:r>
              <a:rPr lang="en-US" sz="800"/>
              <a:t>	                  Ethan Fan</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9685" y="109086"/>
            <a:ext cx="4281450" cy="507782"/>
          </a:xfrm>
        </p:spPr>
        <p:txBody>
          <a:bodyPr>
            <a:normAutofit fontScale="90000"/>
          </a:bodyP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4000"/>
              <a:t>Design Process</a:t>
            </a:r>
            <a:endParaRPr lang="en-US" sz="4000">
              <a:solidFill>
                <a:srgbClr val="FFFFFF"/>
              </a:solidFill>
            </a:endParaRPr>
          </a:p>
        </p:txBody>
      </p:sp>
      <p:sp>
        <p:nvSpPr>
          <p:cNvPr id="13" name="Content Placeholder 12">
            <a:extLst>
              <a:ext uri="{FF2B5EF4-FFF2-40B4-BE49-F238E27FC236}">
                <a16:creationId xmlns:a16="http://schemas.microsoft.com/office/drawing/2014/main" id="{2581326F-2A0F-87B1-420C-EE21B2E590FA}"/>
              </a:ext>
            </a:extLst>
          </p:cNvPr>
          <p:cNvSpPr>
            <a:spLocks noGrp="1"/>
          </p:cNvSpPr>
          <p:nvPr>
            <p:ph idx="1"/>
          </p:nvPr>
        </p:nvSpPr>
        <p:spPr>
          <a:xfrm>
            <a:off x="589766" y="3872722"/>
            <a:ext cx="4482156" cy="2732616"/>
          </a:xfrm>
          <a:ln w="28575">
            <a:solidFill>
              <a:srgbClr val="4472C4"/>
            </a:solidFill>
          </a:ln>
        </p:spPr>
        <p:txBody>
          <a:bodyPr vert="horz" lIns="91440" tIns="45720" rIns="91440" bIns="45720" rtlCol="0" anchor="t">
            <a:normAutofit/>
          </a:bodyPr>
          <a:lstStyle/>
          <a:p>
            <a:pPr marL="0" indent="0">
              <a:buNone/>
            </a:pPr>
            <a:r>
              <a:rPr lang="en-US" sz="1600" b="1"/>
              <a:t>Depth Sensing and Location Tracking</a:t>
            </a:r>
          </a:p>
          <a:p>
            <a:r>
              <a:rPr lang="en-US" sz="1600"/>
              <a:t>Maps position into a virtual space</a:t>
            </a:r>
          </a:p>
          <a:p>
            <a:pPr lvl="1">
              <a:buFont typeface="Courier New" panose="020B0604020202020204" pitchFamily="34" charset="0"/>
              <a:buChar char="o"/>
            </a:pPr>
            <a:r>
              <a:rPr lang="en-US" sz="1200"/>
              <a:t>Virtual space has markers, mapped back to camera view </a:t>
            </a:r>
          </a:p>
          <a:p>
            <a:pPr lvl="1">
              <a:buFont typeface="Courier New" panose="020B0604020202020204" pitchFamily="34" charset="0"/>
              <a:buChar char="o"/>
            </a:pPr>
            <a:r>
              <a:rPr lang="en-US" sz="1200"/>
              <a:t>Allows user to see markers and where to go next/avoid</a:t>
            </a:r>
          </a:p>
          <a:p>
            <a:r>
              <a:rPr lang="en-US" sz="1600"/>
              <a:t>Directional Arrows assist user in navigation</a:t>
            </a:r>
          </a:p>
          <a:p>
            <a:pPr lvl="1">
              <a:buFont typeface="Courier New" panose="020B0604020202020204" pitchFamily="34" charset="0"/>
              <a:buChar char="o"/>
            </a:pPr>
            <a:r>
              <a:rPr lang="en-US" sz="1200"/>
              <a:t>Points towards the next green marker</a:t>
            </a:r>
          </a:p>
          <a:p>
            <a:pPr lvl="1">
              <a:buFont typeface="Courier New" panose="020B0604020202020204" pitchFamily="34" charset="0"/>
              <a:buChar char="o"/>
            </a:pPr>
            <a:r>
              <a:rPr lang="en-US" sz="1200"/>
              <a:t>Avoids obstacles, marked by red markers</a:t>
            </a:r>
          </a:p>
          <a:p>
            <a:r>
              <a:rPr lang="en-US" sz="1600"/>
              <a:t>Each marker resembles a latitude/longitude point in the real world</a:t>
            </a:r>
          </a:p>
          <a:p>
            <a:endParaRPr lang="en-US" sz="1600"/>
          </a:p>
          <a:p>
            <a:endParaRPr lang="en-US" sz="1600"/>
          </a:p>
        </p:txBody>
      </p:sp>
      <p:pic>
        <p:nvPicPr>
          <p:cNvPr id="10" name="Picture 9">
            <a:extLst>
              <a:ext uri="{FF2B5EF4-FFF2-40B4-BE49-F238E27FC236}">
                <a16:creationId xmlns:a16="http://schemas.microsoft.com/office/drawing/2014/main" id="{91C3C7C7-3515-10DF-7250-32252FC3E3B2}"/>
              </a:ext>
            </a:extLst>
          </p:cNvPr>
          <p:cNvPicPr>
            <a:picLocks noChangeAspect="1"/>
          </p:cNvPicPr>
          <p:nvPr/>
        </p:nvPicPr>
        <p:blipFill>
          <a:blip r:embed="rId2"/>
          <a:stretch>
            <a:fillRect/>
          </a:stretch>
        </p:blipFill>
        <p:spPr>
          <a:xfrm>
            <a:off x="8716612" y="374603"/>
            <a:ext cx="3508402" cy="2429429"/>
          </a:xfrm>
          <a:prstGeom prst="rect">
            <a:avLst/>
          </a:prstGeom>
        </p:spPr>
      </p:pic>
      <p:sp>
        <p:nvSpPr>
          <p:cNvPr id="12" name="TextBox 11">
            <a:extLst>
              <a:ext uri="{FF2B5EF4-FFF2-40B4-BE49-F238E27FC236}">
                <a16:creationId xmlns:a16="http://schemas.microsoft.com/office/drawing/2014/main" id="{67E4D97A-296A-AB66-3EE7-C40B58EDDD65}"/>
              </a:ext>
            </a:extLst>
          </p:cNvPr>
          <p:cNvSpPr txBox="1"/>
          <p:nvPr/>
        </p:nvSpPr>
        <p:spPr>
          <a:xfrm>
            <a:off x="1318254" y="3000990"/>
            <a:ext cx="4482156" cy="738664"/>
          </a:xfrm>
          <a:prstGeom prst="rect">
            <a:avLst/>
          </a:prstGeom>
          <a:noFill/>
        </p:spPr>
        <p:txBody>
          <a:bodyPr wrap="square">
            <a:spAutoFit/>
          </a:bodyPr>
          <a:lstStyle/>
          <a:p>
            <a:r>
              <a:rPr lang="en-US" sz="1400" b="1"/>
              <a:t>Saving and loading point of interest   </a:t>
            </a:r>
            <a:r>
              <a:rPr lang="en-US" sz="1400"/>
              <a:t>User can store their location with a customized text, user can also load this point of interest.</a:t>
            </a:r>
          </a:p>
        </p:txBody>
      </p:sp>
      <p:sp>
        <p:nvSpPr>
          <p:cNvPr id="15" name="TextBox 14">
            <a:extLst>
              <a:ext uri="{FF2B5EF4-FFF2-40B4-BE49-F238E27FC236}">
                <a16:creationId xmlns:a16="http://schemas.microsoft.com/office/drawing/2014/main" id="{935C4C2D-082B-641A-3992-A53F2028DBA5}"/>
              </a:ext>
            </a:extLst>
          </p:cNvPr>
          <p:cNvSpPr txBox="1"/>
          <p:nvPr/>
        </p:nvSpPr>
        <p:spPr>
          <a:xfrm>
            <a:off x="6968255" y="3059668"/>
            <a:ext cx="3580644" cy="738664"/>
          </a:xfrm>
          <a:prstGeom prst="rect">
            <a:avLst/>
          </a:prstGeom>
          <a:noFill/>
        </p:spPr>
        <p:txBody>
          <a:bodyPr wrap="square">
            <a:spAutoFit/>
          </a:bodyPr>
          <a:lstStyle/>
          <a:p>
            <a:r>
              <a:rPr lang="en-US" sz="1400" b="1"/>
              <a:t>Directions  </a:t>
            </a:r>
            <a:r>
              <a:rPr lang="en-US" sz="1400"/>
              <a:t>Convert the user input as text to coordinates by searching in radius of 10,000 meters.</a:t>
            </a:r>
          </a:p>
        </p:txBody>
      </p:sp>
      <p:pic>
        <p:nvPicPr>
          <p:cNvPr id="17" name="Picture 16" descr="A screenshot of a computer&#10;&#10;Description automatically generated">
            <a:extLst>
              <a:ext uri="{FF2B5EF4-FFF2-40B4-BE49-F238E27FC236}">
                <a16:creationId xmlns:a16="http://schemas.microsoft.com/office/drawing/2014/main" id="{FEA92856-C869-D2AC-A688-CD3A38EEBF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4343" y="731903"/>
            <a:ext cx="3478162" cy="162194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05B89879-F03C-80A7-0DC6-324FFBD482BB}"/>
              </a:ext>
            </a:extLst>
          </p:cNvPr>
          <p:cNvPicPr>
            <a:picLocks noChangeAspect="1"/>
          </p:cNvPicPr>
          <p:nvPr/>
        </p:nvPicPr>
        <p:blipFill>
          <a:blip r:embed="rId4" cstate="print">
            <a:extLst>
              <a:ext uri="{28A0092B-C50C-407E-A947-70E740481C1C}">
                <a14:useLocalDpi xmlns:a14="http://schemas.microsoft.com/office/drawing/2010/main" val="0"/>
              </a:ext>
            </a:extLst>
          </a:blip>
          <a:srcRect l="39688" t="23858" r="37135" b="6664"/>
          <a:stretch/>
        </p:blipFill>
        <p:spPr>
          <a:xfrm>
            <a:off x="266251" y="725178"/>
            <a:ext cx="1177538" cy="1646055"/>
          </a:xfrm>
          <a:prstGeom prst="rect">
            <a:avLst/>
          </a:prstGeom>
        </p:spPr>
      </p:pic>
      <p:cxnSp>
        <p:nvCxnSpPr>
          <p:cNvPr id="24" name="Straight Arrow Connector 23">
            <a:extLst>
              <a:ext uri="{FF2B5EF4-FFF2-40B4-BE49-F238E27FC236}">
                <a16:creationId xmlns:a16="http://schemas.microsoft.com/office/drawing/2014/main" id="{E7B6834B-65C6-F037-6317-78C91086EABE}"/>
              </a:ext>
            </a:extLst>
          </p:cNvPr>
          <p:cNvCxnSpPr>
            <a:cxnSpLocks/>
            <a:stCxn id="19" idx="3"/>
            <a:endCxn id="17" idx="1"/>
          </p:cNvCxnSpPr>
          <p:nvPr/>
        </p:nvCxnSpPr>
        <p:spPr>
          <a:xfrm flipV="1">
            <a:off x="1443789" y="1542874"/>
            <a:ext cx="250554" cy="5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02A904C-365D-8B21-77DC-302C48D15AEF}"/>
              </a:ext>
            </a:extLst>
          </p:cNvPr>
          <p:cNvSpPr txBox="1"/>
          <p:nvPr/>
        </p:nvSpPr>
        <p:spPr>
          <a:xfrm>
            <a:off x="66245" y="2477630"/>
            <a:ext cx="1752219" cy="738664"/>
          </a:xfrm>
          <a:prstGeom prst="rect">
            <a:avLst/>
          </a:prstGeom>
          <a:noFill/>
        </p:spPr>
        <p:txBody>
          <a:bodyPr wrap="square" rtlCol="0">
            <a:spAutoFit/>
          </a:bodyPr>
          <a:lstStyle/>
          <a:p>
            <a:r>
              <a:rPr lang="en-US" sz="800"/>
              <a:t>Press </a:t>
            </a:r>
            <a:r>
              <a:rPr lang="en-US" sz="800" b="1"/>
              <a:t>Create</a:t>
            </a:r>
            <a:r>
              <a:rPr lang="en-US" sz="800"/>
              <a:t> button to store a new point of interest. Then, press </a:t>
            </a:r>
            <a:r>
              <a:rPr lang="en-US" sz="800" b="1"/>
              <a:t>Store </a:t>
            </a:r>
            <a:r>
              <a:rPr lang="en-US" sz="800"/>
              <a:t>button to store the location.</a:t>
            </a:r>
          </a:p>
          <a:p>
            <a:endParaRPr lang="en-US"/>
          </a:p>
        </p:txBody>
      </p:sp>
      <p:sp>
        <p:nvSpPr>
          <p:cNvPr id="31" name="TextBox 30">
            <a:extLst>
              <a:ext uri="{FF2B5EF4-FFF2-40B4-BE49-F238E27FC236}">
                <a16:creationId xmlns:a16="http://schemas.microsoft.com/office/drawing/2014/main" id="{25A3D0A5-96D7-FAAF-D704-1A3ABB03D176}"/>
              </a:ext>
            </a:extLst>
          </p:cNvPr>
          <p:cNvSpPr txBox="1"/>
          <p:nvPr/>
        </p:nvSpPr>
        <p:spPr>
          <a:xfrm>
            <a:off x="2026152" y="2457332"/>
            <a:ext cx="3156633" cy="461665"/>
          </a:xfrm>
          <a:prstGeom prst="rect">
            <a:avLst/>
          </a:prstGeom>
          <a:noFill/>
        </p:spPr>
        <p:txBody>
          <a:bodyPr wrap="none" rtlCol="0">
            <a:spAutoFit/>
          </a:bodyPr>
          <a:lstStyle/>
          <a:p>
            <a:r>
              <a:rPr lang="en-US" sz="800"/>
              <a:t>The stored location can also be accessed in this scene. you can </a:t>
            </a:r>
          </a:p>
          <a:p>
            <a:r>
              <a:rPr lang="en-US" sz="800"/>
              <a:t>press the </a:t>
            </a:r>
            <a:r>
              <a:rPr lang="en-US" sz="800" b="1"/>
              <a:t>Entry</a:t>
            </a:r>
            <a:r>
              <a:rPr lang="en-US" sz="800"/>
              <a:t> to go back to the navigation scene, with the point of </a:t>
            </a:r>
          </a:p>
          <a:p>
            <a:r>
              <a:rPr lang="en-US" sz="800"/>
              <a:t>interest parsed to the search bar.</a:t>
            </a:r>
          </a:p>
        </p:txBody>
      </p:sp>
      <p:pic>
        <p:nvPicPr>
          <p:cNvPr id="35" name="Picture 34" descr="A screenshot of a video&#10;&#10;Description automatically generated">
            <a:extLst>
              <a:ext uri="{FF2B5EF4-FFF2-40B4-BE49-F238E27FC236}">
                <a16:creationId xmlns:a16="http://schemas.microsoft.com/office/drawing/2014/main" id="{D966B17D-9520-A484-AD19-CCE6FD4375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0585" y="749936"/>
            <a:ext cx="3255339" cy="1518034"/>
          </a:xfrm>
          <a:prstGeom prst="rect">
            <a:avLst/>
          </a:prstGeom>
        </p:spPr>
      </p:pic>
      <p:sp>
        <p:nvSpPr>
          <p:cNvPr id="37" name="TextBox 36">
            <a:extLst>
              <a:ext uri="{FF2B5EF4-FFF2-40B4-BE49-F238E27FC236}">
                <a16:creationId xmlns:a16="http://schemas.microsoft.com/office/drawing/2014/main" id="{181D683D-CC6A-00B0-BA1E-426367758C34}"/>
              </a:ext>
            </a:extLst>
          </p:cNvPr>
          <p:cNvSpPr txBox="1"/>
          <p:nvPr/>
        </p:nvSpPr>
        <p:spPr>
          <a:xfrm>
            <a:off x="5530508" y="2400574"/>
            <a:ext cx="2745802" cy="584775"/>
          </a:xfrm>
          <a:prstGeom prst="rect">
            <a:avLst/>
          </a:prstGeom>
          <a:noFill/>
        </p:spPr>
        <p:txBody>
          <a:bodyPr wrap="square" rtlCol="0">
            <a:spAutoFit/>
          </a:bodyPr>
          <a:lstStyle/>
          <a:p>
            <a:r>
              <a:rPr lang="en-US" sz="800"/>
              <a:t>The stored point of interest is parsed as coordinates  back to navigation scene. You can also search a point of interest by it’s name, then to trigger the navigation, you need to click the button on the right.</a:t>
            </a:r>
          </a:p>
        </p:txBody>
      </p:sp>
      <p:cxnSp>
        <p:nvCxnSpPr>
          <p:cNvPr id="42" name="Straight Arrow Connector 41">
            <a:extLst>
              <a:ext uri="{FF2B5EF4-FFF2-40B4-BE49-F238E27FC236}">
                <a16:creationId xmlns:a16="http://schemas.microsoft.com/office/drawing/2014/main" id="{E0BF48B6-9F19-5688-9F74-5FD738FDDA9B}"/>
              </a:ext>
            </a:extLst>
          </p:cNvPr>
          <p:cNvCxnSpPr>
            <a:cxnSpLocks/>
          </p:cNvCxnSpPr>
          <p:nvPr/>
        </p:nvCxnSpPr>
        <p:spPr>
          <a:xfrm flipV="1">
            <a:off x="7676147" y="693189"/>
            <a:ext cx="3086100" cy="130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C854E10-2FBF-DE3A-B0B1-3F043517240B}"/>
              </a:ext>
            </a:extLst>
          </p:cNvPr>
          <p:cNvCxnSpPr>
            <a:cxnSpLocks/>
          </p:cNvCxnSpPr>
          <p:nvPr/>
        </p:nvCxnSpPr>
        <p:spPr>
          <a:xfrm flipV="1">
            <a:off x="3356029" y="824084"/>
            <a:ext cx="2515382" cy="304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6" name="Picture 65" descr="A car parked in a driveway&#10;&#10;Description automatically generated">
            <a:extLst>
              <a:ext uri="{FF2B5EF4-FFF2-40B4-BE49-F238E27FC236}">
                <a16:creationId xmlns:a16="http://schemas.microsoft.com/office/drawing/2014/main" id="{A54FDE2A-C096-2BBF-5744-172908912099}"/>
              </a:ext>
            </a:extLst>
          </p:cNvPr>
          <p:cNvPicPr>
            <a:picLocks noChangeAspect="1"/>
          </p:cNvPicPr>
          <p:nvPr/>
        </p:nvPicPr>
        <p:blipFill>
          <a:blip r:embed="rId6" cstate="print">
            <a:extLst>
              <a:ext uri="{28A0092B-C50C-407E-A947-70E740481C1C}">
                <a14:useLocalDpi xmlns:a14="http://schemas.microsoft.com/office/drawing/2010/main" val="0"/>
              </a:ext>
            </a:extLst>
          </a:blip>
          <a:srcRect l="3257" t="-829" r="25987" b="3960"/>
          <a:stretch/>
        </p:blipFill>
        <p:spPr>
          <a:xfrm>
            <a:off x="5182785" y="4067720"/>
            <a:ext cx="3195939" cy="2040344"/>
          </a:xfrm>
          <a:prstGeom prst="rect">
            <a:avLst/>
          </a:prstGeom>
        </p:spPr>
      </p:pic>
      <p:sp>
        <p:nvSpPr>
          <p:cNvPr id="70" name="TextBox 69">
            <a:extLst>
              <a:ext uri="{FF2B5EF4-FFF2-40B4-BE49-F238E27FC236}">
                <a16:creationId xmlns:a16="http://schemas.microsoft.com/office/drawing/2014/main" id="{D86CD67E-F979-8F1F-265D-0D86FA65F66A}"/>
              </a:ext>
            </a:extLst>
          </p:cNvPr>
          <p:cNvSpPr txBox="1"/>
          <p:nvPr/>
        </p:nvSpPr>
        <p:spPr>
          <a:xfrm>
            <a:off x="10910307" y="4881464"/>
            <a:ext cx="1281693" cy="1200329"/>
          </a:xfrm>
          <a:prstGeom prst="rect">
            <a:avLst/>
          </a:prstGeom>
          <a:noFill/>
        </p:spPr>
        <p:txBody>
          <a:bodyPr wrap="square" rtlCol="0">
            <a:spAutoFit/>
          </a:bodyPr>
          <a:lstStyle/>
          <a:p>
            <a:r>
              <a:rPr lang="en-US" sz="800"/>
              <a:t>If the virtual space detects there was an obstacle, the arrow would avoid the obstacle and look for ways to pass the obstacle. In this case, the arrow suggests we go left to avoid the obstacle.</a:t>
            </a:r>
          </a:p>
        </p:txBody>
      </p:sp>
      <p:pic>
        <p:nvPicPr>
          <p:cNvPr id="6" name="Picture 5" descr="A screenshot of a computer&#10;&#10;Description automatically generated">
            <a:extLst>
              <a:ext uri="{FF2B5EF4-FFF2-40B4-BE49-F238E27FC236}">
                <a16:creationId xmlns:a16="http://schemas.microsoft.com/office/drawing/2014/main" id="{E017F61C-878C-FB74-DB29-604ED0223670}"/>
              </a:ext>
            </a:extLst>
          </p:cNvPr>
          <p:cNvPicPr>
            <a:picLocks noChangeAspect="1"/>
          </p:cNvPicPr>
          <p:nvPr/>
        </p:nvPicPr>
        <p:blipFill>
          <a:blip r:embed="rId7"/>
          <a:stretch>
            <a:fillRect/>
          </a:stretch>
        </p:blipFill>
        <p:spPr>
          <a:xfrm>
            <a:off x="8489587" y="4110209"/>
            <a:ext cx="2475979" cy="1955366"/>
          </a:xfrm>
          <a:prstGeom prst="rect">
            <a:avLst/>
          </a:prstGeom>
        </p:spPr>
      </p:pic>
    </p:spTree>
    <p:extLst>
      <p:ext uri="{BB962C8B-B14F-4D97-AF65-F5344CB8AC3E}">
        <p14:creationId xmlns:p14="http://schemas.microsoft.com/office/powerpoint/2010/main" val="2639785639"/>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Description automatically generated">
            <a:extLst>
              <a:ext uri="{FF2B5EF4-FFF2-40B4-BE49-F238E27FC236}">
                <a16:creationId xmlns:a16="http://schemas.microsoft.com/office/drawing/2014/main" id="{1BB93C04-DAAE-B0DD-F8F7-4691308DB9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5312" r="28772" b="1"/>
          <a:stretch/>
        </p:blipFill>
        <p:spPr>
          <a:xfrm>
            <a:off x="-84220" y="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BEDE1-8269-1791-89D5-03DDA85D1288}"/>
              </a:ext>
            </a:extLst>
          </p:cNvPr>
          <p:cNvSpPr>
            <a:spLocks noGrp="1"/>
          </p:cNvSpPr>
          <p:nvPr>
            <p:ph type="title"/>
          </p:nvPr>
        </p:nvSpPr>
        <p:spPr>
          <a:xfrm>
            <a:off x="8765540" y="78205"/>
            <a:ext cx="3822189" cy="1899912"/>
          </a:xfrm>
        </p:spPr>
        <p:txBody>
          <a:bodyPr vert="horz" lIns="91440" tIns="45720" rIns="91440" bIns="45720" rtlCol="0" anchor="ctr">
            <a:normAutofit/>
          </a:bodyPr>
          <a:lstStyle/>
          <a:p>
            <a:r>
              <a:rPr lang="en-US" sz="5400"/>
              <a:t>End Result</a:t>
            </a:r>
          </a:p>
        </p:txBody>
      </p:sp>
      <p:sp>
        <p:nvSpPr>
          <p:cNvPr id="5" name="TextBox 4">
            <a:extLst>
              <a:ext uri="{FF2B5EF4-FFF2-40B4-BE49-F238E27FC236}">
                <a16:creationId xmlns:a16="http://schemas.microsoft.com/office/drawing/2014/main" id="{AC6F282A-798D-CD34-BE64-422C1461F00C}"/>
              </a:ext>
            </a:extLst>
          </p:cNvPr>
          <p:cNvSpPr txBox="1"/>
          <p:nvPr/>
        </p:nvSpPr>
        <p:spPr>
          <a:xfrm>
            <a:off x="8717683" y="1557614"/>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Our team designed an application that combines the ability to navigate, avoid obstacles, saves the point of interest and load the point of interest.</a:t>
            </a:r>
          </a:p>
        </p:txBody>
      </p:sp>
    </p:spTree>
    <p:extLst>
      <p:ext uri="{BB962C8B-B14F-4D97-AF65-F5344CB8AC3E}">
        <p14:creationId xmlns:p14="http://schemas.microsoft.com/office/powerpoint/2010/main" val="1767703617"/>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31</TotalTime>
  <Words>414</Words>
  <Application>Microsoft Office PowerPoint</Application>
  <PresentationFormat>Widescreen</PresentationFormat>
  <Paragraphs>32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Aptos</vt:lpstr>
      <vt:lpstr>Aptos Display</vt:lpstr>
      <vt:lpstr>Arial</vt:lpstr>
      <vt:lpstr>Courier New</vt:lpstr>
      <vt:lpstr>Segoe UI</vt:lpstr>
      <vt:lpstr>Office Theme</vt:lpstr>
      <vt:lpstr>Outdoor AR Navigation</vt:lpstr>
      <vt:lpstr>Design Process</vt:lpstr>
      <vt:lpstr>End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Bingsong Yu</dc:creator>
  <cp:lastModifiedBy>Yu, Bingsong</cp:lastModifiedBy>
  <cp:revision>3</cp:revision>
  <dcterms:created xsi:type="dcterms:W3CDTF">2024-11-19T18:00:37Z</dcterms:created>
  <dcterms:modified xsi:type="dcterms:W3CDTF">2024-12-10T16:31:36Z</dcterms:modified>
</cp:coreProperties>
</file>